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50D9-05EF-4051-B543-17B11235D77D}" type="datetimeFigureOut">
              <a:rPr lang="nl-NL" smtClean="0"/>
              <a:t>15-11-2015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06A-6E50-498C-AB94-08BE1E7F5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61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50D9-05EF-4051-B543-17B11235D77D}" type="datetimeFigureOut">
              <a:rPr lang="nl-NL" smtClean="0"/>
              <a:t>15-11-2015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06A-6E50-498C-AB94-08BE1E7F5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64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50D9-05EF-4051-B543-17B11235D77D}" type="datetimeFigureOut">
              <a:rPr lang="nl-NL" smtClean="0"/>
              <a:t>15-11-2015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06A-6E50-498C-AB94-08BE1E7F5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6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50D9-05EF-4051-B543-17B11235D77D}" type="datetimeFigureOut">
              <a:rPr lang="nl-NL" smtClean="0"/>
              <a:t>15-11-2015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06A-6E50-498C-AB94-08BE1E7F5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82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50D9-05EF-4051-B543-17B11235D77D}" type="datetimeFigureOut">
              <a:rPr lang="nl-NL" smtClean="0"/>
              <a:t>15-11-2015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06A-6E50-498C-AB94-08BE1E7F5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03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50D9-05EF-4051-B543-17B11235D77D}" type="datetimeFigureOut">
              <a:rPr lang="nl-NL" smtClean="0"/>
              <a:t>15-11-2015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06A-6E50-498C-AB94-08BE1E7F5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10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50D9-05EF-4051-B543-17B11235D77D}" type="datetimeFigureOut">
              <a:rPr lang="nl-NL" smtClean="0"/>
              <a:t>15-11-2015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06A-6E50-498C-AB94-08BE1E7F5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43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50D9-05EF-4051-B543-17B11235D77D}" type="datetimeFigureOut">
              <a:rPr lang="nl-NL" smtClean="0"/>
              <a:t>15-11-2015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06A-6E50-498C-AB94-08BE1E7F5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61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50D9-05EF-4051-B543-17B11235D77D}" type="datetimeFigureOut">
              <a:rPr lang="nl-NL" smtClean="0"/>
              <a:t>15-11-2015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06A-6E50-498C-AB94-08BE1E7F5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88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50D9-05EF-4051-B543-17B11235D77D}" type="datetimeFigureOut">
              <a:rPr lang="nl-NL" smtClean="0"/>
              <a:t>15-11-2015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06A-6E50-498C-AB94-08BE1E7F5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20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50D9-05EF-4051-B543-17B11235D77D}" type="datetimeFigureOut">
              <a:rPr lang="nl-NL" smtClean="0"/>
              <a:t>15-11-2015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206A-6E50-498C-AB94-08BE1E7F5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16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50D9-05EF-4051-B543-17B11235D77D}" type="datetimeFigureOut">
              <a:rPr lang="nl-NL" smtClean="0"/>
              <a:t>15-11-2015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206A-6E50-498C-AB94-08BE1E7F54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88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33872" y="1196752"/>
            <a:ext cx="7315200" cy="1154097"/>
          </a:xfrm>
        </p:spPr>
        <p:txBody>
          <a:bodyPr/>
          <a:lstStyle/>
          <a:p>
            <a:pPr algn="ctr"/>
            <a:r>
              <a:rPr lang="nl-NL" altLang="nl-NL" b="1" dirty="0"/>
              <a:t>Ontwikkelingspsychologie</a:t>
            </a:r>
            <a:endParaRPr lang="en-GB" altLang="nl-NL" b="1" dirty="0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6384925" y="4833938"/>
            <a:ext cx="153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 altLang="nl-NL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914400" y="34290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altLang="nl-NL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925638" y="2246293"/>
            <a:ext cx="6629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nl-NL" sz="2800" dirty="0">
                <a:solidFill>
                  <a:schemeClr val="bg2">
                    <a:lumMod val="75000"/>
                  </a:schemeClr>
                </a:solidFill>
              </a:rPr>
              <a:t>Ontwikkelingspsychologie = de psychologie van de ontwikkeling van de persoonlijkheid</a:t>
            </a:r>
            <a:r>
              <a:rPr lang="nl-NL" altLang="nl-NL" dirty="0"/>
              <a:t>.</a:t>
            </a:r>
            <a:endParaRPr lang="en-GB" altLang="nl-NL" dirty="0"/>
          </a:p>
        </p:txBody>
      </p:sp>
      <p:pic>
        <p:nvPicPr>
          <p:cNvPr id="102407" name="Picture 7" descr="j01851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131603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8" name="Picture 8" descr="j02849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3800"/>
            <a:ext cx="1600200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2667000" y="4343400"/>
          <a:ext cx="12541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lip" r:id="rId5" imgW="3761905" imgH="5714286" progId="MS_ClipArt_Gallery.5">
                  <p:embed/>
                </p:oleObj>
              </mc:Choice>
              <mc:Fallback>
                <p:oleObj name="Clip" r:id="rId5" imgW="3761905" imgH="57142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343400"/>
                        <a:ext cx="12541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0" name="Object 10"/>
          <p:cNvGraphicFramePr>
            <a:graphicFrameLocks noChangeAspect="1"/>
          </p:cNvGraphicFramePr>
          <p:nvPr/>
        </p:nvGraphicFramePr>
        <p:xfrm>
          <a:off x="4724400" y="3657600"/>
          <a:ext cx="1747838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lip" r:id="rId7" imgW="3801006" imgH="5714286" progId="MS_ClipArt_Gallery.5">
                  <p:embed/>
                </p:oleObj>
              </mc:Choice>
              <mc:Fallback>
                <p:oleObj name="Clip" r:id="rId7" imgW="3801006" imgH="57142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1747838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71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004"/>
            <a:ext cx="8424936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altLang="nl-NL" dirty="0"/>
              <a:t>Wat is psychologie?</a:t>
            </a:r>
            <a:br>
              <a:rPr lang="nl-NL" altLang="nl-NL" dirty="0"/>
            </a:br>
            <a:endParaRPr lang="en-GB" altLang="nl-NL" dirty="0"/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990600" y="2438400"/>
            <a:ext cx="7086600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nl-NL" sz="2400" b="1" dirty="0"/>
              <a:t>Psychologie is de wetenschap die het menselijk gedrag in al zijn hoedanigheden bestudeert</a:t>
            </a:r>
            <a:r>
              <a:rPr lang="nl-NL" altLang="nl-NL" sz="2000" b="1" dirty="0"/>
              <a:t>.</a:t>
            </a:r>
            <a:endParaRPr lang="en-GB" altLang="nl-NL" sz="2000" b="1" dirty="0"/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914400" y="34290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altLang="nl-NL"/>
          </a:p>
        </p:txBody>
      </p:sp>
      <p:pic>
        <p:nvPicPr>
          <p:cNvPr id="96270" name="Picture 14" descr="j02949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1154097"/>
          </a:xfrm>
        </p:spPr>
        <p:txBody>
          <a:bodyPr/>
          <a:lstStyle/>
          <a:p>
            <a:r>
              <a:rPr lang="nl-NL" b="1" dirty="0" smtClean="0"/>
              <a:t>Ontwikkelingsfactoren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916832"/>
            <a:ext cx="7315200" cy="3539527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Interne factoren: mogelijkheden die in aanleg aanwezig zijn en dus al vast </a:t>
            </a: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liggen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     Bij de geboorte al bepaald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Externe factoren: de omgeving en de omstandigheden waarin je opgroeit. Deze hebben invloed op de ontwikkeling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Zelfbepaling: de mogelijkheid om zelf richting te geven aan je ontwikkeling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15200" cy="1154097"/>
          </a:xfrm>
        </p:spPr>
        <p:txBody>
          <a:bodyPr/>
          <a:lstStyle/>
          <a:p>
            <a:r>
              <a:rPr lang="nl-NL" b="1" dirty="0" smtClean="0"/>
              <a:t>Ontwikkelingsfasen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772816"/>
            <a:ext cx="5112568" cy="3539527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Ongeboren kind	voor de geboorte</a:t>
            </a:r>
          </a:p>
          <a:p>
            <a:r>
              <a:rPr lang="nl-NL" dirty="0" smtClean="0">
                <a:solidFill>
                  <a:schemeClr val="bg2"/>
                </a:solidFill>
              </a:rPr>
              <a:t>Zuigeling		0-18 maanden</a:t>
            </a:r>
          </a:p>
          <a:p>
            <a:r>
              <a:rPr lang="nl-NL" dirty="0" smtClean="0">
                <a:solidFill>
                  <a:schemeClr val="bg2"/>
                </a:solidFill>
              </a:rPr>
              <a:t>Peuter		18 maanden-4 jaar</a:t>
            </a:r>
          </a:p>
          <a:p>
            <a:r>
              <a:rPr lang="nl-NL" dirty="0" smtClean="0">
                <a:solidFill>
                  <a:schemeClr val="bg2"/>
                </a:solidFill>
              </a:rPr>
              <a:t>Kleuter		4-6 jaar</a:t>
            </a:r>
          </a:p>
          <a:p>
            <a:r>
              <a:rPr lang="nl-NL" dirty="0" smtClean="0">
                <a:solidFill>
                  <a:schemeClr val="bg2"/>
                </a:solidFill>
              </a:rPr>
              <a:t>Schoolkind		6-12 jaar</a:t>
            </a:r>
          </a:p>
          <a:p>
            <a:r>
              <a:rPr lang="nl-NL" dirty="0" smtClean="0">
                <a:solidFill>
                  <a:schemeClr val="bg2"/>
                </a:solidFill>
              </a:rPr>
              <a:t>Puber			12-17 jaar</a:t>
            </a:r>
          </a:p>
          <a:p>
            <a:r>
              <a:rPr lang="nl-NL" dirty="0" smtClean="0">
                <a:solidFill>
                  <a:schemeClr val="bg2"/>
                </a:solidFill>
              </a:rPr>
              <a:t>Adolescent		17-22 jaar</a:t>
            </a:r>
          </a:p>
          <a:p>
            <a:r>
              <a:rPr lang="nl-NL" dirty="0" smtClean="0">
                <a:solidFill>
                  <a:schemeClr val="bg2"/>
                </a:solidFill>
              </a:rPr>
              <a:t>Volwassenen		22-65 jaar</a:t>
            </a:r>
          </a:p>
          <a:p>
            <a:r>
              <a:rPr lang="nl-NL" dirty="0" smtClean="0">
                <a:solidFill>
                  <a:schemeClr val="bg2"/>
                </a:solidFill>
              </a:rPr>
              <a:t>Oudere 		65 jaar en ouder</a:t>
            </a: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3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1154097"/>
          </a:xfrm>
        </p:spPr>
        <p:txBody>
          <a:bodyPr/>
          <a:lstStyle/>
          <a:p>
            <a:r>
              <a:rPr lang="nl-NL" b="1" dirty="0" smtClean="0"/>
              <a:t>Ontwikkelingsgebieden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844824"/>
            <a:ext cx="7315200" cy="3888432"/>
          </a:xfrm>
        </p:spPr>
        <p:txBody>
          <a:bodyPr>
            <a:normAutofit fontScale="92500" lnSpcReduction="10000"/>
          </a:bodyPr>
          <a:lstStyle/>
          <a:p>
            <a:pPr marL="3657600" lvl="8" indent="0">
              <a:buNone/>
            </a:pPr>
            <a:endParaRPr lang="nl-NL" dirty="0"/>
          </a:p>
          <a:p>
            <a:pPr marL="3657600" lvl="8" indent="0">
              <a:buNone/>
            </a:pPr>
            <a:endParaRPr lang="nl-NL" sz="2800" dirty="0" smtClean="0">
              <a:solidFill>
                <a:schemeClr val="bg2"/>
              </a:solidFill>
            </a:endParaRPr>
          </a:p>
          <a:p>
            <a:r>
              <a:rPr lang="nl-NL" dirty="0" smtClean="0">
                <a:solidFill>
                  <a:schemeClr val="bg2"/>
                </a:solidFill>
              </a:rPr>
              <a:t>Lichamelijk</a:t>
            </a:r>
          </a:p>
          <a:p>
            <a:r>
              <a:rPr lang="nl-NL" dirty="0" smtClean="0">
                <a:solidFill>
                  <a:schemeClr val="bg2"/>
                </a:solidFill>
              </a:rPr>
              <a:t>Verstandelijk </a:t>
            </a:r>
            <a:r>
              <a:rPr lang="nl-NL" dirty="0" smtClean="0">
                <a:solidFill>
                  <a:schemeClr val="bg2"/>
                </a:solidFill>
              </a:rPr>
              <a:t>(cognitief)</a:t>
            </a:r>
          </a:p>
          <a:p>
            <a:r>
              <a:rPr lang="nl-NL" dirty="0" smtClean="0">
                <a:solidFill>
                  <a:schemeClr val="bg2"/>
                </a:solidFill>
              </a:rPr>
              <a:t>Sociaal</a:t>
            </a:r>
          </a:p>
          <a:p>
            <a:r>
              <a:rPr lang="nl-NL" dirty="0" smtClean="0">
                <a:solidFill>
                  <a:schemeClr val="bg2"/>
                </a:solidFill>
              </a:rPr>
              <a:t>Persoonlijkheid</a:t>
            </a:r>
          </a:p>
          <a:p>
            <a:r>
              <a:rPr lang="nl-NL" dirty="0" smtClean="0">
                <a:solidFill>
                  <a:schemeClr val="bg2"/>
                </a:solidFill>
              </a:rPr>
              <a:t>Emotioneel</a:t>
            </a:r>
          </a:p>
          <a:p>
            <a:r>
              <a:rPr lang="nl-NL" dirty="0" smtClean="0">
                <a:solidFill>
                  <a:schemeClr val="bg2"/>
                </a:solidFill>
              </a:rPr>
              <a:t>Seksueel </a:t>
            </a: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3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Voorwaarden 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bg2"/>
                </a:solidFill>
              </a:rPr>
              <a:t>Zich veilig en vertrouwd voelen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bg2"/>
                </a:solidFill>
              </a:rPr>
              <a:t>Verbaal en non verbaal contact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bg2"/>
                </a:solidFill>
              </a:rPr>
              <a:t>Stimulerende omgeving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bg2"/>
                </a:solidFill>
              </a:rPr>
              <a:t>Zelf onderzoeken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bg2"/>
                </a:solidFill>
              </a:rPr>
              <a:t>Mogelijkheid om te spelen </a:t>
            </a: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2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Voorwaarden om oud te worden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Zelfaanvaarding</a:t>
            </a:r>
          </a:p>
          <a:p>
            <a:r>
              <a:rPr lang="nl-NL" dirty="0" smtClean="0"/>
              <a:t>Positieve relaties</a:t>
            </a:r>
          </a:p>
          <a:p>
            <a:r>
              <a:rPr lang="nl-NL" dirty="0" smtClean="0"/>
              <a:t>Zelfstandigheid ( autonomie)</a:t>
            </a:r>
          </a:p>
          <a:p>
            <a:r>
              <a:rPr lang="nl-NL" dirty="0" smtClean="0"/>
              <a:t>Invloed op de omgeving</a:t>
            </a:r>
          </a:p>
          <a:p>
            <a:r>
              <a:rPr lang="nl-NL" dirty="0" smtClean="0"/>
              <a:t>Een levensdoel hebben</a:t>
            </a:r>
          </a:p>
          <a:p>
            <a:r>
              <a:rPr lang="nl-NL" dirty="0" smtClean="0"/>
              <a:t>Het gevoel van persoonlijke groei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0808"/>
            <a:ext cx="2447870" cy="308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580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138</Words>
  <Application>Microsoft Office PowerPoint</Application>
  <PresentationFormat>Diavoorstelling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Kantoorthema</vt:lpstr>
      <vt:lpstr>Clip</vt:lpstr>
      <vt:lpstr>Ontwikkelingspsychologie</vt:lpstr>
      <vt:lpstr>PowerPoint-presentatie</vt:lpstr>
      <vt:lpstr>Wat is psychologie? </vt:lpstr>
      <vt:lpstr>Ontwikkelingsfactoren</vt:lpstr>
      <vt:lpstr>Ontwikkelingsfasen</vt:lpstr>
      <vt:lpstr>Ontwikkelingsgebieden</vt:lpstr>
      <vt:lpstr>Voorwaarden ontwikkeling</vt:lpstr>
      <vt:lpstr>Voorwaarden om oud te worden</vt:lpstr>
    </vt:vector>
  </TitlesOfParts>
  <Company>Onderwijsgroep Noord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L. Buter</dc:creator>
  <cp:lastModifiedBy>L. Buter</cp:lastModifiedBy>
  <cp:revision>6</cp:revision>
  <dcterms:created xsi:type="dcterms:W3CDTF">2015-11-15T13:29:35Z</dcterms:created>
  <dcterms:modified xsi:type="dcterms:W3CDTF">2015-11-15T14:30:56Z</dcterms:modified>
</cp:coreProperties>
</file>